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72" r:id="rId3"/>
    <p:sldId id="264" r:id="rId4"/>
    <p:sldId id="256" r:id="rId5"/>
    <p:sldId id="261" r:id="rId6"/>
    <p:sldId id="279" r:id="rId7"/>
    <p:sldId id="273" r:id="rId8"/>
    <p:sldId id="265" r:id="rId9"/>
    <p:sldId id="258" r:id="rId10"/>
    <p:sldId id="280" r:id="rId11"/>
    <p:sldId id="282" r:id="rId12"/>
    <p:sldId id="281" r:id="rId13"/>
    <p:sldId id="276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F63E8-10EB-478F-9663-63A1E348FB34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BB150-4FFE-4612-A6E1-207820E5A7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74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10F90C3-5DC5-45EA-AA5B-A4F8DB2FF190}" type="slidenum">
              <a:rPr kumimoji="1" lang="es-ES_tradnl" altLang="es-ES" smtClean="0">
                <a:latin typeface="Times New Roman" pitchFamily="18" charset="0"/>
              </a:rPr>
              <a:pPr/>
              <a:t>1</a:t>
            </a:fld>
            <a:endParaRPr kumimoji="1" lang="es-ES_tradnl" altLang="es-ES" dirty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22469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98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0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7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87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7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48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02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14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73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4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C2440-35B0-4A83-9762-531983AA3B9C}" type="datetimeFigureOut">
              <a:rPr lang="es-ES" smtClean="0"/>
              <a:t>09/01/2024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B1E1-4BB1-4CAB-848C-5F23AC382E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88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srael.GESTA\Pictures\Image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945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ES_tradnl" altLang="es-ES" dirty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52400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s-ES_tradnl" altLang="es-ES" dirty="0"/>
          </a:p>
        </p:txBody>
      </p:sp>
      <p:sp>
        <p:nvSpPr>
          <p:cNvPr id="11" name="9 CuadroTexto"/>
          <p:cNvSpPr txBox="1"/>
          <p:nvPr/>
        </p:nvSpPr>
        <p:spPr>
          <a:xfrm>
            <a:off x="2726945" y="1008549"/>
            <a:ext cx="9006503" cy="20128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Generalidades del Programa Docente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Diplomado en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Gestión estratégica del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Capital Humano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7ma edición</a:t>
            </a:r>
            <a:endParaRPr lang="es-ES" sz="2800" b="1" dirty="0">
              <a:latin typeface="Comic Sans MS" pitchFamily="66" charset="0"/>
              <a:cs typeface="Tahoma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5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9966853" y="6351563"/>
            <a:ext cx="2408556" cy="50643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 enero 2024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128024" y="4519721"/>
            <a:ext cx="3326155" cy="92728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"/>
            </a:schemeClr>
          </a:solidFill>
          <a:ln>
            <a:solidFill>
              <a:schemeClr val="bg1">
                <a:alpha val="1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Bienvenidos a Gesta</a:t>
            </a:r>
            <a:endParaRPr lang="es-E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587" y="3583234"/>
            <a:ext cx="3542825" cy="280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27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80"/>
            <a:ext cx="12192002" cy="5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21215" y="753254"/>
            <a:ext cx="10972801" cy="5512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Selección de Temas de Trabajos Finales de Ediciones anteriores del DGECH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814" y="5353579"/>
            <a:ext cx="1356572" cy="136294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21216" y="1483969"/>
            <a:ext cx="5138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Rediseño del procedimiento de reclutamiento y selección de la UEB Empleadora Tecnosime.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21215" y="2212805"/>
            <a:ext cx="5029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Diseño de la </a:t>
            </a:r>
            <a:r>
              <a:rPr lang="es-ES" dirty="0" smtClean="0">
                <a:latin typeface="Comic Sans MS" panose="030F0702030302020204" pitchFamily="66" charset="0"/>
              </a:rPr>
              <a:t>Estrategia </a:t>
            </a:r>
            <a:r>
              <a:rPr lang="es-ES" dirty="0">
                <a:latin typeface="Comic Sans MS" panose="030F0702030302020204" pitchFamily="66" charset="0"/>
              </a:rPr>
              <a:t>de Capital Humano de la Empresa Industrial de Riego, con un enfoque de gestión por competencias.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21215" y="32186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Diseño </a:t>
            </a:r>
            <a:r>
              <a:rPr lang="es-ES" dirty="0">
                <a:latin typeface="Comic Sans MS" panose="030F0702030302020204" pitchFamily="66" charset="0"/>
              </a:rPr>
              <a:t>de la estrategia de capital humano de la Empresa de Refrigeración, Climatización y Ventilación (CLIRVEN)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21215" y="42170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Diseño </a:t>
            </a:r>
            <a:r>
              <a:rPr lang="es-ES" dirty="0">
                <a:latin typeface="Comic Sans MS" panose="030F0702030302020204" pitchFamily="66" charset="0"/>
              </a:rPr>
              <a:t>del Reglamento de Evaluación del desempeño por Competencias en la Empresa de Recuperación de Materias Primas La Habana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21215" y="523031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Plan </a:t>
            </a:r>
            <a:r>
              <a:rPr lang="es-ES" dirty="0">
                <a:latin typeface="Comic Sans MS" panose="030F0702030302020204" pitchFamily="66" charset="0"/>
              </a:rPr>
              <a:t>de acciones para implementar el Sistema de Gestión de Seguridad y Salud en el Trabajo de acuerdo a la Norma Cubana ISO 45001:2018 en la Corporación COPEXTEL S.A.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207615" y="1483969"/>
            <a:ext cx="5391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Determinación </a:t>
            </a:r>
            <a:r>
              <a:rPr lang="es-ES" dirty="0">
                <a:latin typeface="Comic Sans MS" panose="030F0702030302020204" pitchFamily="66" charset="0"/>
              </a:rPr>
              <a:t>del sistema de competencias de la organización, del proceso de Operaciones y sus cargos claves de la empresa Ediciones Caribe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07615" y="2407299"/>
            <a:ext cx="548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Diseño </a:t>
            </a:r>
            <a:r>
              <a:rPr lang="es-ES" dirty="0">
                <a:latin typeface="Comic Sans MS" panose="030F0702030302020204" pitchFamily="66" charset="0"/>
              </a:rPr>
              <a:t>de un procedimiento para la Evaluación por Competencias en la Empresa Industrial para la Informática, las Comunicaciones y la Electrónica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980348" y="3373817"/>
            <a:ext cx="4584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Determinación </a:t>
            </a:r>
            <a:r>
              <a:rPr lang="es-ES" dirty="0">
                <a:latin typeface="Comic Sans MS" panose="030F0702030302020204" pitchFamily="66" charset="0"/>
              </a:rPr>
              <a:t>del Perfil de Competencias del Cargo Especialista Principal de Capital Humano de la Oficina Central de la OSDE GESIME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6976056" y="4604455"/>
            <a:ext cx="4494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Diseño </a:t>
            </a:r>
            <a:r>
              <a:rPr lang="es-ES" dirty="0">
                <a:latin typeface="Comic Sans MS" panose="030F0702030302020204" pitchFamily="66" charset="0"/>
              </a:rPr>
              <a:t>de un plan de acciones para disminuir la fluctuación laboral en la Fábrica Armando Mirabal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976056" y="5516190"/>
            <a:ext cx="4116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Rediseño </a:t>
            </a:r>
            <a:r>
              <a:rPr lang="es-ES" dirty="0">
                <a:latin typeface="Comic Sans MS" panose="030F0702030302020204" pitchFamily="66" charset="0"/>
              </a:rPr>
              <a:t>del Manual de Seguridad y Salud en el Trabajo de la  Empresa Industrial “Ángel Villarreal Bravo” MINERVA</a:t>
            </a:r>
          </a:p>
        </p:txBody>
      </p:sp>
    </p:spTree>
    <p:extLst>
      <p:ext uri="{BB962C8B-B14F-4D97-AF65-F5344CB8AC3E}">
        <p14:creationId xmlns:p14="http://schemas.microsoft.com/office/powerpoint/2010/main" val="362651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2530" y="5543727"/>
            <a:ext cx="5220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  <a:ea typeface="Calibri" panose="020F0502020204030204" pitchFamily="34" charset="0"/>
              </a:rPr>
              <a:t>Diseño del Perfil de cargo por Competencias del Especialista B en Gestión de Capital Humano de la Empresa Productora de Ómnibus “Evelio Prieto Guillama” (CAISA).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52527" y="3438704"/>
            <a:ext cx="522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D</a:t>
            </a:r>
            <a:r>
              <a:rPr lang="es-ES" dirty="0" smtClean="0">
                <a:latin typeface="Comic Sans MS" panose="030F0702030302020204" pitchFamily="66" charset="0"/>
              </a:rPr>
              <a:t>iseño del sistema de competencias direccionado a la gestión del capital humano de la OSDE GEIQ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2527" y="1367787"/>
            <a:ext cx="522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Plan de acciones para la reposición de la fuerza de trabajo en la Empresa Química ´´Revolución de Octubre´´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2527" y="2424590"/>
            <a:ext cx="522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 dirty="0">
                <a:latin typeface="Comic Sans MS" panose="030F0702030302020204" pitchFamily="66" charset="0"/>
                <a:ea typeface="Calibri" panose="020F0502020204030204" pitchFamily="34" charset="0"/>
              </a:rPr>
              <a:t>Acciones para potenciar la participación de los trabajadores en la Empresa de la Goma POLIGOM </a:t>
            </a:r>
            <a:endParaRPr lang="es-ES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26207" y="1367787"/>
            <a:ext cx="5320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Rediseño del Procedimiento de Estudio de Organización del trabajo en la Empresa de Servicios Profesionales y Técnicos (ESAC)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2527" y="4452818"/>
            <a:ext cx="5220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  <a:ea typeface="Calibri" panose="020F0502020204030204" pitchFamily="34" charset="0"/>
              </a:rPr>
              <a:t>Plan de acciones para el incremento del   aprovechamiento de la Jornada Laboral en el Taller de Conversión Servilleta de PROSA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26207" y="2420514"/>
            <a:ext cx="5320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Descripción de acciones para la Integración de los procesos de Capital Humano a través de la Gestión por Competencias en el CIIQ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326207" y="3438704"/>
            <a:ext cx="5320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Determinación de </a:t>
            </a:r>
            <a:r>
              <a:rPr lang="es-ES" dirty="0" smtClean="0">
                <a:latin typeface="Comic Sans MS" panose="030F0702030302020204" pitchFamily="66" charset="0"/>
              </a:rPr>
              <a:t>la plantilla </a:t>
            </a:r>
            <a:r>
              <a:rPr lang="es-ES" dirty="0">
                <a:latin typeface="Comic Sans MS" panose="030F0702030302020204" pitchFamily="66" charset="0"/>
              </a:rPr>
              <a:t>de cargos óptima de la Brigada de Mantenimiento Mecánico de la Empresa Planta Mecánica 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80"/>
            <a:ext cx="12192002" cy="56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652527" y="681163"/>
            <a:ext cx="10994266" cy="5512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Temas de los Trabajos Finales de la 5ta Edición del DGECH</a:t>
            </a:r>
            <a:endParaRPr 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326208" y="4452818"/>
            <a:ext cx="5320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Rediseño de los registros empleados </a:t>
            </a:r>
            <a:r>
              <a:rPr lang="es-ES" dirty="0" smtClean="0">
                <a:latin typeface="Comic Sans MS" panose="030F0702030302020204" pitchFamily="66" charset="0"/>
              </a:rPr>
              <a:t>para </a:t>
            </a:r>
            <a:r>
              <a:rPr lang="es-ES" dirty="0">
                <a:latin typeface="Comic Sans MS" panose="030F0702030302020204" pitchFamily="66" charset="0"/>
              </a:rPr>
              <a:t>la evaluación del desempeño </a:t>
            </a:r>
            <a:r>
              <a:rPr lang="es-ES" dirty="0" smtClean="0">
                <a:latin typeface="Comic Sans MS" panose="030F0702030302020204" pitchFamily="66" charset="0"/>
              </a:rPr>
              <a:t>por competencias </a:t>
            </a:r>
            <a:r>
              <a:rPr lang="es-ES" dirty="0">
                <a:latin typeface="Comic Sans MS" panose="030F0702030302020204" pitchFamily="66" charset="0"/>
              </a:rPr>
              <a:t>de un cargo clave de la </a:t>
            </a:r>
            <a:r>
              <a:rPr lang="es-ES" dirty="0" smtClean="0">
                <a:latin typeface="Comic Sans MS" panose="030F0702030302020204" pitchFamily="66" charset="0"/>
              </a:rPr>
              <a:t>Empresa Industrial Ferroviaria </a:t>
            </a:r>
            <a:r>
              <a:rPr lang="es-ES" dirty="0">
                <a:latin typeface="Comic Sans MS" panose="030F0702030302020204" pitchFamily="66" charset="0"/>
              </a:rPr>
              <a:t>“</a:t>
            </a:r>
            <a:r>
              <a:rPr lang="es-ES" dirty="0" smtClean="0">
                <a:latin typeface="Comic Sans MS" panose="030F0702030302020204" pitchFamily="66" charset="0"/>
              </a:rPr>
              <a:t>José Valdés </a:t>
            </a:r>
            <a:r>
              <a:rPr lang="es-ES" dirty="0">
                <a:latin typeface="Comic Sans MS" panose="030F0702030302020204" pitchFamily="66" charset="0"/>
              </a:rPr>
              <a:t>Reyes”.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88" y="5801204"/>
            <a:ext cx="1202025" cy="10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4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2827" y="714755"/>
            <a:ext cx="5280586" cy="523220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3200" b="1" kern="80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_tradnl" sz="2800" dirty="0" smtClean="0">
                <a:latin typeface="Comic Sans MS" panose="030F0702030302020204" pitchFamily="66" charset="0"/>
              </a:rPr>
              <a:t>Programación docente: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79"/>
            <a:ext cx="12192000" cy="65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18754" y="1345692"/>
            <a:ext cx="10829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La modalidad semipresencial se fundamenta en el acceso a la tecnología, lo que posibilita apropiarse de los conocimientos desde los lugares de trabajo y residencia, reduciendo los riesgos que supone la situación electro energética del país y los costos que pueda entrañar esta acción de capacitación para las empresas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515766" y="5100556"/>
            <a:ext cx="9471379" cy="16570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 todos, esta será una acción de capacitación que exigirá de mucho esfuerzo personal, disciplina ante el estudio individual, constancia, perseverancia, </a:t>
            </a:r>
            <a:r>
              <a:rPr lang="es-E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apoyo de cada entidad laboral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y de una sostenida y rica comunicación la que todos  fomentaremos con muchos deseos de aprender, con creatividad, voluntad, respeto y cariño,  con la certeza de que los vínculos que se establezcan serán perdurables en el tiempo. 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8753" y="4315727"/>
            <a:ext cx="10927533" cy="784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Cada Curso dispone de una </a:t>
            </a:r>
            <a:r>
              <a:rPr lang="es-ES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Guía de Estudio</a:t>
            </a:r>
            <a:r>
              <a:rPr lang="es-E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las que son de análisis y lectura detallada y obligatoria, ya que están diseñadas para organizar y orientar el estudio de los temas que cada una abarca.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18754" y="2607575"/>
            <a:ext cx="106293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000000"/>
                </a:solidFill>
                <a:latin typeface="Comic Sans MS" panose="030F0702030302020204" pitchFamily="66" charset="0"/>
              </a:rPr>
              <a:t>Las actividades </a:t>
            </a:r>
            <a:r>
              <a:rPr lang="es-ES_tradn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presenciales serán </a:t>
            </a:r>
            <a:r>
              <a:rPr lang="es-ES_tradnl" dirty="0">
                <a:solidFill>
                  <a:srgbClr val="C00000"/>
                </a:solidFill>
                <a:latin typeface="Comic Sans MS" panose="030F0702030302020204" pitchFamily="66" charset="0"/>
              </a:rPr>
              <a:t>solo para los estudiantes de La Habana y Mayabeque </a:t>
            </a:r>
            <a:r>
              <a:rPr lang="es-ES_tradn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se </a:t>
            </a:r>
            <a:r>
              <a:rPr lang="es-ES_tradnl" dirty="0">
                <a:solidFill>
                  <a:srgbClr val="C00000"/>
                </a:solidFill>
                <a:latin typeface="Comic Sans MS" panose="030F0702030302020204" pitchFamily="66" charset="0"/>
              </a:rPr>
              <a:t>realizarán </a:t>
            </a:r>
            <a:r>
              <a:rPr lang="es-ES_tradn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lunes y miércoles 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de las semanas planificadas, habilitándose el viernes en determinados cursos lo que se informaría con antelación, trabajándose </a:t>
            </a:r>
            <a:r>
              <a:rPr lang="es-ES_tradnl" dirty="0">
                <a:solidFill>
                  <a:srgbClr val="000000"/>
                </a:solidFill>
                <a:latin typeface="Comic Sans MS" panose="030F0702030302020204" pitchFamily="66" charset="0"/>
              </a:rPr>
              <a:t>en las sesiones de 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la mañana </a:t>
            </a:r>
            <a:r>
              <a:rPr lang="es-ES_tradnl" dirty="0">
                <a:solidFill>
                  <a:srgbClr val="000000"/>
                </a:solidFill>
                <a:latin typeface="Comic Sans MS" panose="030F0702030302020204" pitchFamily="66" charset="0"/>
              </a:rPr>
              <a:t>y 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la tarde, siempre que se requiera. </a:t>
            </a:r>
            <a:r>
              <a:rPr lang="es-ES_tradnl" dirty="0">
                <a:solidFill>
                  <a:srgbClr val="000000"/>
                </a:solidFill>
                <a:latin typeface="Comic Sans MS" panose="030F0702030302020204" pitchFamily="66" charset="0"/>
              </a:rPr>
              <a:t>L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os estudiantes que cursarán el diplomado en la </a:t>
            </a:r>
            <a:r>
              <a:rPr lang="es-ES_tradnl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modalidad a distancia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deben cumplir con el cronograma de clases único y la entrega de las tareas a las que se convoquen en cada curso, lo que requerirá </a:t>
            </a:r>
            <a:r>
              <a:rPr lang="es-ES_tradnl" dirty="0">
                <a:solidFill>
                  <a:srgbClr val="000000"/>
                </a:solidFill>
                <a:latin typeface="Comic Sans MS" panose="030F0702030302020204" pitchFamily="66" charset="0"/>
              </a:rPr>
              <a:t>de mucha disciplina </a:t>
            </a:r>
            <a:r>
              <a:rPr lang="es-ES_tradnl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individual.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310" y="690544"/>
            <a:ext cx="2204436" cy="615118"/>
          </a:xfrm>
          <a:prstGeom prst="rect">
            <a:avLst/>
          </a:prstGeom>
        </p:spPr>
      </p:pic>
      <p:pic>
        <p:nvPicPr>
          <p:cNvPr id="9" name="Picture 5" descr="Bandera cubana en mov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84158" y="4896305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423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2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58592" y="179516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¨Hoy </a:t>
            </a:r>
            <a:r>
              <a:rPr lang="es-ES" dirty="0">
                <a:latin typeface="Comic Sans MS" panose="030F0702030302020204" pitchFamily="66" charset="0"/>
              </a:rPr>
              <a:t>estamos convocados a salvar la dignidad del futuro, evitando el error y empeñados en el acierto, con todas las armas de la inteligencia humana que distinguen al cubano y el máximo esfuerzo, que todavía falta, puestos en función de resultados positivos inmediatos, conscientes de que lo que hagamos tarde ya no será </a:t>
            </a:r>
            <a:r>
              <a:rPr lang="es-ES" dirty="0" smtClean="0">
                <a:latin typeface="Comic Sans MS" panose="030F0702030302020204" pitchFamily="66" charset="0"/>
              </a:rPr>
              <a:t>útil.¨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58592" y="40341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¨Este </a:t>
            </a:r>
            <a:r>
              <a:rPr lang="es-ES" dirty="0">
                <a:latin typeface="Comic Sans MS" panose="030F0702030302020204" pitchFamily="66" charset="0"/>
              </a:rPr>
              <a:t>país cuenta con dignidad, talento y voluntad suficientes para levantarse con sus propios esfuerzos por encima del cerco y saltarlo. No será en un día, ¡pero lo haremos</a:t>
            </a:r>
            <a:r>
              <a:rPr lang="es-ES" dirty="0" smtClean="0">
                <a:latin typeface="Comic Sans MS" panose="030F0702030302020204" pitchFamily="66" charset="0"/>
              </a:rPr>
              <a:t>!.¨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8592" y="8040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Discurso pronunciado por </a:t>
            </a:r>
            <a:r>
              <a:rPr lang="es-ES" sz="1600" dirty="0" smtClean="0">
                <a:latin typeface="Comic Sans MS" panose="030F0702030302020204" pitchFamily="66" charset="0"/>
              </a:rPr>
              <a:t>Miguel Díaz-Canel </a:t>
            </a:r>
            <a:r>
              <a:rPr lang="es-ES" sz="1600" dirty="0">
                <a:latin typeface="Comic Sans MS" panose="030F0702030302020204" pitchFamily="66" charset="0"/>
              </a:rPr>
              <a:t>Bermúdez, </a:t>
            </a:r>
            <a:r>
              <a:rPr lang="es-ES" sz="1600" dirty="0" smtClean="0">
                <a:latin typeface="Comic Sans MS" panose="030F0702030302020204" pitchFamily="66" charset="0"/>
              </a:rPr>
              <a:t>Presidente </a:t>
            </a:r>
            <a:r>
              <a:rPr lang="es-ES" sz="1600" dirty="0">
                <a:latin typeface="Comic Sans MS" panose="030F0702030302020204" pitchFamily="66" charset="0"/>
              </a:rPr>
              <a:t>de la República, con motivo del Aniversario 65 del triunfo de la </a:t>
            </a:r>
            <a:r>
              <a:rPr lang="es-ES" sz="1600" dirty="0" smtClean="0">
                <a:latin typeface="Comic Sans MS" panose="030F0702030302020204" pitchFamily="66" charset="0"/>
              </a:rPr>
              <a:t>Revolución el </a:t>
            </a:r>
            <a:r>
              <a:rPr lang="es-ES" sz="1600" dirty="0">
                <a:latin typeface="Comic Sans MS" panose="030F0702030302020204" pitchFamily="66" charset="0"/>
              </a:rPr>
              <a:t>1ro. de enero de 2024</a:t>
            </a:r>
          </a:p>
        </p:txBody>
      </p:sp>
      <p:pic>
        <p:nvPicPr>
          <p:cNvPr id="8" name="Picture 5" descr="Bandera cubana en mov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144" y="5300525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785611"/>
            <a:ext cx="4481848" cy="51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Bandera cubana en mov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5904" y="5074276"/>
            <a:ext cx="1500188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80"/>
            <a:ext cx="12192000" cy="9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15799" y="21299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latin typeface="Comic Sans MS" panose="030F0702030302020204" pitchFamily="66" charset="0"/>
              </a:rPr>
              <a:t>¨A </a:t>
            </a:r>
            <a:r>
              <a:rPr lang="es-ES" dirty="0">
                <a:latin typeface="Comic Sans MS" panose="030F0702030302020204" pitchFamily="66" charset="0"/>
              </a:rPr>
              <a:t>todos nuestros cuadros los convoco a meditar cada día sobre qué más puede hacerse para justificar la confianza y el ejemplar respaldo de nuestros compatriotas, aun en medio de tantas necesidades, a no ser ingenuos ni triunfalistas, a evitar respuestas burocráticas y cualquier manifestación de rutina e insensibilidad, a encontrar soluciones realistas con lo que tenemos, sin soñar que algo nos vaya a caer del cielo. Igualmente, dentro de las muchas tareas y retos cotidianos, </a:t>
            </a:r>
            <a:r>
              <a:rPr lang="es-ES" dirty="0" smtClean="0">
                <a:latin typeface="Comic Sans MS" panose="030F0702030302020204" pitchFamily="66" charset="0"/>
              </a:rPr>
              <a:t>que encuentren </a:t>
            </a:r>
            <a:r>
              <a:rPr lang="es-ES" dirty="0">
                <a:latin typeface="Comic Sans MS" panose="030F0702030302020204" pitchFamily="66" charset="0"/>
              </a:rPr>
              <a:t>tiempo para superarse, los conocimientos han sido siempre un arma esencial, y lo son mucho más en </a:t>
            </a:r>
            <a:r>
              <a:rPr lang="es-ES" dirty="0" smtClean="0">
                <a:latin typeface="Comic Sans MS" panose="030F0702030302020204" pitchFamily="66" charset="0"/>
              </a:rPr>
              <a:t>el presente.¨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15799" y="116743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600" dirty="0">
                <a:latin typeface="Comic Sans MS" panose="030F0702030302020204" pitchFamily="66" charset="0"/>
              </a:rPr>
              <a:t>Discurso pronunciado por Raúl Castro Ruz, con motivo del Aniversario 65 del triunfo de la </a:t>
            </a:r>
            <a:r>
              <a:rPr lang="es-ES" sz="1600" dirty="0" smtClean="0">
                <a:latin typeface="Comic Sans MS" panose="030F0702030302020204" pitchFamily="66" charset="0"/>
              </a:rPr>
              <a:t>Revolución el </a:t>
            </a:r>
            <a:r>
              <a:rPr lang="es-ES" sz="1600" dirty="0">
                <a:latin typeface="Comic Sans MS" panose="030F0702030302020204" pitchFamily="66" charset="0"/>
              </a:rPr>
              <a:t>1ro. de enero de 2024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928" y="1215242"/>
            <a:ext cx="4456090" cy="43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20" y="2613251"/>
            <a:ext cx="3567448" cy="376990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32704" y="1314025"/>
            <a:ext cx="108826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algn="just">
              <a:spcAft>
                <a:spcPts val="0"/>
              </a:spcAft>
            </a:pPr>
            <a:r>
              <a:rPr lang="es-ES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diplomado está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integrado</a:t>
            </a:r>
            <a:r>
              <a:rPr lang="es-ES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un sistema de cursos articulados, que culmina con la realización de un Trabajo 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S" sz="2000" dirty="0" smtClean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inal escrito, presentado y defendido ante tribunal. Concebido en la modalidad semipresencial para los estudiantes de La Habana y provincias cercanas y a distancia para el resto.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36930" y="742409"/>
            <a:ext cx="5153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es-ES" sz="2800" b="1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eneralidades del Programa:</a:t>
            </a:r>
            <a:endParaRPr lang="es-E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63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2905282"/>
            <a:ext cx="86846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Blip>
                <a:blip r:embed="rId4"/>
              </a:buBlip>
            </a:pPr>
            <a:r>
              <a:rPr lang="es-ES" sz="20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Dirigido </a:t>
            </a:r>
            <a:r>
              <a:rPr lang="es-ES" sz="2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a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: Directivos, especialistas y técnicos que laboran en las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áreas de Capital Humano o que se preparan para ello.</a:t>
            </a:r>
            <a:endParaRPr lang="es-E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es-ES" sz="2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Requisitos de ingreso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: Ser graduado de nivel superior en cualquier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especialidad </a:t>
            </a:r>
            <a:r>
              <a:rPr lang="es-ES" sz="2000" dirty="0" smtClean="0">
                <a:latin typeface="Comic Sans MS" panose="030F0702030302020204" pitchFamily="66" charset="0"/>
              </a:rPr>
              <a:t>y </a:t>
            </a:r>
            <a:r>
              <a:rPr lang="es-ES" sz="2000" dirty="0">
                <a:latin typeface="Comic Sans MS" panose="030F0702030302020204" pitchFamily="66" charset="0"/>
              </a:rPr>
              <a:t>disponer de un soporte tecnológico que permita el acceso a la Plataforma Educativa de Gesta. </a:t>
            </a:r>
            <a:endParaRPr lang="es-ES" sz="2000" dirty="0" smtClean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es-ES" sz="2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Requisitos de e</a:t>
            </a:r>
            <a:r>
              <a:rPr lang="es-ES" sz="20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greso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 </a:t>
            </a:r>
            <a:r>
              <a:rPr lang="es-ES" sz="2000" dirty="0" smtClean="0">
                <a:latin typeface="Comic Sans MS" panose="030F0702030302020204" pitchFamily="66" charset="0"/>
              </a:rPr>
              <a:t>haber </a:t>
            </a:r>
            <a:r>
              <a:rPr lang="es-ES" sz="2000" dirty="0">
                <a:latin typeface="Comic Sans MS" panose="030F0702030302020204" pitchFamily="66" charset="0"/>
              </a:rPr>
              <a:t>aprobado todos sus cursos, defendido y aprobado el Trabajo </a:t>
            </a:r>
            <a:r>
              <a:rPr lang="es-ES" sz="2000" dirty="0" smtClean="0">
                <a:latin typeface="Comic Sans MS" panose="030F0702030302020204" pitchFamily="66" charset="0"/>
              </a:rPr>
              <a:t>Final.</a:t>
            </a:r>
          </a:p>
          <a:p>
            <a:pPr marL="914400" lvl="1" indent="-457200">
              <a:buBlip>
                <a:blip r:embed="rId4"/>
              </a:buBlip>
            </a:pPr>
            <a:r>
              <a:rPr lang="es-ES" sz="20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Duración </a:t>
            </a:r>
            <a:r>
              <a:rPr lang="es-ES" sz="2000" u="sng" dirty="0">
                <a:latin typeface="Comic Sans MS" panose="030F0702030302020204" pitchFamily="66" charset="0"/>
                <a:ea typeface="Times New Roman" panose="02020603050405020304" pitchFamily="18" charset="0"/>
              </a:rPr>
              <a:t>y forma de </a:t>
            </a:r>
            <a:r>
              <a:rPr lang="es-ES" sz="20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comparecencia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 7 meses a tiempo parcial</a:t>
            </a:r>
            <a:endParaRPr lang="es-ES" sz="2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14400" lvl="1" indent="-457200">
              <a:buBlip>
                <a:blip r:embed="rId4"/>
              </a:buBlip>
            </a:pPr>
            <a:r>
              <a:rPr lang="es-ES" sz="2000" u="sng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Modalidad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: Semipresencial, 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con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2 o 3 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encuentros presenciales en cada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curso solo para cursistas de La Habana y Mayabeque.</a:t>
            </a:r>
            <a:endParaRPr lang="es-ES" sz="20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843" y="4154255"/>
            <a:ext cx="3395396" cy="27037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0054" y="2045922"/>
            <a:ext cx="10031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8770" fontAlgn="base">
              <a:spcAft>
                <a:spcPts val="0"/>
              </a:spcAft>
            </a:pPr>
            <a:r>
              <a:rPr lang="es-ES" sz="2800" dirty="0">
                <a:latin typeface="Comic Sans MS" panose="030F0702030302020204" pitchFamily="66" charset="0"/>
              </a:rPr>
              <a:t>Desarrollar conocimientos y habilidades técnico-profesionales e investigativas que permitan la transformación de la Gestión del capital humano en las organizaciones empresariales, facilitando la implementación del Modelo económico y social cubano y el cumplimiento de la legislación laboral vigente</a:t>
            </a:r>
            <a:r>
              <a:rPr lang="es-ES" sz="2800" dirty="0" smtClean="0">
                <a:latin typeface="Comic Sans MS" panose="030F0702030302020204" pitchFamily="66" charset="0"/>
              </a:rPr>
              <a:t>. </a:t>
            </a:r>
            <a:endParaRPr lang="es-ES" sz="2800" kern="800" dirty="0"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63541" y="1200130"/>
            <a:ext cx="7388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kern="8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 del Diplomado:   </a:t>
            </a:r>
            <a:endParaRPr lang="es-ES" sz="3200" kern="8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93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3175" y="3579620"/>
            <a:ext cx="1129074" cy="1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4772" y="785612"/>
            <a:ext cx="9777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kern="8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Perfil del egresado: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94772" y="1571222"/>
            <a:ext cx="112240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latin typeface="Comic Sans MS" panose="030F0702030302020204" pitchFamily="66" charset="0"/>
              </a:rPr>
              <a:t>El </a:t>
            </a:r>
            <a:r>
              <a:rPr lang="es-ES" sz="2800" dirty="0">
                <a:latin typeface="Comic Sans MS" panose="030F0702030302020204" pitchFamily="66" charset="0"/>
              </a:rPr>
              <a:t>egresado alcanzará el título </a:t>
            </a:r>
            <a:r>
              <a:rPr lang="es-ES" sz="2800" dirty="0" smtClean="0">
                <a:latin typeface="Comic Sans MS" panose="030F0702030302020204" pitchFamily="66" charset="0"/>
              </a:rPr>
              <a:t>de: </a:t>
            </a:r>
          </a:p>
          <a:p>
            <a:r>
              <a:rPr lang="es-ES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  <a:t>Diplomado </a:t>
            </a: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ladimir Script" panose="03050402040407070305" pitchFamily="66" charset="0"/>
              </a:rPr>
              <a:t>en Gestión estratégica del Capital Humano</a:t>
            </a: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es-ES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 smtClean="0">
                <a:latin typeface="Comic Sans MS" panose="030F0702030302020204" pitchFamily="66" charset="0"/>
              </a:rPr>
              <a:t>lo </a:t>
            </a:r>
            <a:r>
              <a:rPr lang="es-ES" sz="2800" dirty="0">
                <a:latin typeface="Comic Sans MS" panose="030F0702030302020204" pitchFamily="66" charset="0"/>
              </a:rPr>
              <a:t>que le permitirá integrar los procesos de la actividad, para diseñar, rediseñar e implementar el Sistema de Gestión de Capital Humano en las organizaciones empresariales de pertenencia</a:t>
            </a:r>
            <a:r>
              <a:rPr lang="es-ES" sz="2800" dirty="0" smtClean="0">
                <a:latin typeface="Comic Sans MS" panose="030F0702030302020204" pitchFamily="66" charset="0"/>
              </a:rPr>
              <a:t>.</a:t>
            </a:r>
            <a:endParaRPr lang="es-ES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2192000" cy="78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021" y="4305640"/>
            <a:ext cx="2823593" cy="2432438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94772" y="4305640"/>
            <a:ext cx="80903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Comic Sans MS" panose="030F0702030302020204" pitchFamily="66" charset="0"/>
              </a:rPr>
              <a:t>El profesional que venza el Programa, reunirá los requisitos de conocimientos y habilidades necesarios </a:t>
            </a:r>
            <a:r>
              <a:rPr lang="es-ES" sz="2800" dirty="0" smtClean="0">
                <a:latin typeface="Comic Sans MS" panose="030F0702030302020204" pitchFamily="66" charset="0"/>
              </a:rPr>
              <a:t>para </a:t>
            </a:r>
            <a:r>
              <a:rPr lang="es-ES" sz="2800" dirty="0">
                <a:latin typeface="Comic Sans MS" panose="030F0702030302020204" pitchFamily="66" charset="0"/>
              </a:rPr>
              <a:t>desempeñarse como directivo, especialista o técnico de </a:t>
            </a:r>
            <a:r>
              <a:rPr lang="es-ES" sz="2800" dirty="0" smtClean="0">
                <a:latin typeface="Comic Sans MS" panose="030F0702030302020204" pitchFamily="66" charset="0"/>
              </a:rPr>
              <a:t>Gestión </a:t>
            </a:r>
            <a:r>
              <a:rPr lang="es-ES" sz="2800" dirty="0">
                <a:latin typeface="Comic Sans MS" panose="030F0702030302020204" pitchFamily="66" charset="0"/>
              </a:rPr>
              <a:t>de los Recursos Humanos.</a:t>
            </a:r>
          </a:p>
        </p:txBody>
      </p:sp>
    </p:spTree>
    <p:extLst>
      <p:ext uri="{BB962C8B-B14F-4D97-AF65-F5344CB8AC3E}">
        <p14:creationId xmlns:p14="http://schemas.microsoft.com/office/powerpoint/2010/main" val="389128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26531"/>
              </p:ext>
            </p:extLst>
          </p:nvPr>
        </p:nvGraphicFramePr>
        <p:xfrm>
          <a:off x="493689" y="721308"/>
          <a:ext cx="11307651" cy="6169282"/>
        </p:xfrm>
        <a:graphic>
          <a:graphicData uri="http://schemas.openxmlformats.org/drawingml/2006/table">
            <a:tbl>
              <a:tblPr firstRow="1" firstCol="1" bandRow="1"/>
              <a:tblGrid>
                <a:gridCol w="523742"/>
                <a:gridCol w="2021983"/>
                <a:gridCol w="4146997"/>
                <a:gridCol w="1094704"/>
                <a:gridCol w="3520225"/>
              </a:tblGrid>
              <a:tr h="4415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Créditos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Profesores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1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al 19 de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enero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Gestión Estratégica y por competencias del Capital Humano. 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Raúl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Cruz Lazcano y María 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Dolores Díaz Tenorio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al 16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febrero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Comportamiento humano en las organizaciones laborales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María Dolores Díaz y Mareelen Díaz Tenorio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al 22 de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marzo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Organización del Trabajo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María 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Dolores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Díaz tenorio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al 16 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abril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y Salud en el Trabajo</a:t>
                      </a:r>
                      <a:r>
                        <a:rPr lang="es-ES" sz="1400" kern="8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Aileen Fernández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al 17 de mayo  (3 días)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8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Selección, Evaluación y Capacitación por competencias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María Dolores Díaz, Mareelen Díaz y Lourdes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Grela Fernández</a:t>
                      </a:r>
                      <a:endParaRPr lang="es-ES" sz="1400" kern="800" dirty="0" smtClean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400" kern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al 17 de mayo horario vespertino (transversaliza)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Bases metodológicas para la investigación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Mareelen Díaz Tenorio y Lyane González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Sosa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400" kern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al 24 </a:t>
                      </a:r>
                      <a:r>
                        <a:rPr lang="es-ES_tradnl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mayo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Indicadores económicos de Gestión del Capital Humano. La Organización del salario en la Empresa Estatal Socialista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María Dolores Díaz Tenorio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S" sz="1400" kern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al 14 </a:t>
                      </a:r>
                      <a:r>
                        <a:rPr lang="es-ES_tradnl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junio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Derecho Laboral y Seguridad Social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Eduardo Erick Mesa Cabrera, Ileana Sierra Hernández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Mayra Milán Carmenaty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kern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400" kern="8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de junio al 12 de julio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Elaboración</a:t>
                      </a:r>
                      <a:r>
                        <a:rPr lang="es-ES" sz="1400" kern="8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entrega del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Trabajo Final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Asesoría del Claustro </a:t>
                      </a:r>
                      <a:r>
                        <a:rPr lang="es-ES" sz="1400" kern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profesores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al 19 de julio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Defensa del Trabajo Final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8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Claustro de profesores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s-ES" sz="1400" kern="8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4109"/>
            <a:ext cx="121920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4853" y="346254"/>
            <a:ext cx="3799266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90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90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190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190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6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Estructura curricular del diplomado</a:t>
            </a:r>
            <a:r>
              <a:rPr lang="es-ES" sz="1600" b="1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: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636596" y="333375"/>
            <a:ext cx="2277873" cy="3734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Aporta 15 créditos</a:t>
            </a:r>
            <a:endParaRPr 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76267" y="346254"/>
            <a:ext cx="21771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(Lunes y miércoles) </a:t>
            </a:r>
            <a:endParaRPr lang="es-E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5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687" y="4009870"/>
            <a:ext cx="3987382" cy="284813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13654" y="1107583"/>
            <a:ext cx="4423506" cy="36060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Nos acompañarán en este recorrido colaboradores, funcionarios y especialistas externos a Gesta, de igual forma comprometidos con el buen desarrollo del Diplomado y que proceden del MINDUS, CELASS, INASS, MTSS entre otros</a:t>
            </a:r>
            <a:endParaRPr 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80"/>
            <a:ext cx="12192000" cy="76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6586589" y="1107583"/>
            <a:ext cx="3943895" cy="29586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Los alumnos </a:t>
            </a:r>
            <a:r>
              <a:rPr lang="es-E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esta séptima edición del Diplomado en Gestión estratégica del Capital Humano proceden de todo el sistema del Ministerio de Industrias</a:t>
            </a:r>
            <a:r>
              <a:rPr 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sz="20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9853" y="879887"/>
            <a:ext cx="10599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kern="800" dirty="0" smtClean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Métodos y Medios:</a:t>
            </a:r>
            <a:endParaRPr lang="es-ES" sz="2800" b="1" kern="800" dirty="0">
              <a:solidFill>
                <a:srgbClr val="002060"/>
              </a:solidFill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4819" y="1555820"/>
            <a:ext cx="10509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omic Sans MS" panose="030F0702030302020204" pitchFamily="66" charset="0"/>
              </a:rPr>
              <a:t>Se hará uso de un sistema de métodos de enseñanza que </a:t>
            </a:r>
            <a:r>
              <a:rPr lang="es-ES" sz="2000" dirty="0" smtClean="0">
                <a:latin typeface="Comic Sans MS" panose="030F0702030302020204" pitchFamily="66" charset="0"/>
              </a:rPr>
              <a:t>incluye </a:t>
            </a:r>
            <a:r>
              <a:rPr lang="es-ES" sz="2000" dirty="0">
                <a:latin typeface="Comic Sans MS" panose="030F0702030302020204" pitchFamily="66" charset="0"/>
              </a:rPr>
              <a:t>el </a:t>
            </a:r>
            <a:r>
              <a:rPr lang="es-ES" sz="2000" dirty="0" smtClean="0">
                <a:latin typeface="Comic Sans MS" panose="030F0702030302020204" pitchFamily="66" charset="0"/>
              </a:rPr>
              <a:t>explicativo-ilustrativo</a:t>
            </a:r>
            <a:r>
              <a:rPr lang="es-ES" sz="2000" dirty="0">
                <a:latin typeface="Comic Sans MS" panose="030F0702030302020204" pitchFamily="66" charset="0"/>
              </a:rPr>
              <a:t>, </a:t>
            </a:r>
            <a:r>
              <a:rPr lang="es-ES" sz="2000" dirty="0" smtClean="0">
                <a:latin typeface="Comic Sans MS" panose="030F0702030302020204" pitchFamily="66" charset="0"/>
              </a:rPr>
              <a:t>reproductivo y creativo- </a:t>
            </a:r>
            <a:r>
              <a:rPr lang="es-ES" sz="2000" dirty="0">
                <a:latin typeface="Comic Sans MS" panose="030F0702030302020204" pitchFamily="66" charset="0"/>
              </a:rPr>
              <a:t>investigativo, considerando el Trabajo Final. </a:t>
            </a:r>
            <a:endParaRPr lang="es-ES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80"/>
            <a:ext cx="12192000" cy="6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690" y="2997399"/>
            <a:ext cx="1866900" cy="2447925"/>
          </a:xfrm>
          <a:prstGeom prst="rect">
            <a:avLst/>
          </a:prstGeom>
        </p:spPr>
      </p:pic>
      <p:pic>
        <p:nvPicPr>
          <p:cNvPr id="11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683" y="2997399"/>
            <a:ext cx="1360151" cy="26814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04819" y="2483105"/>
            <a:ext cx="6265682" cy="36207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 transitar en la modalidad semipresencial y considerando los compañeros que lo cursarán a distancia, se hará uso en todo momento de la Plataforma Educativa para hacer llegar la información sistematizada, la entrega de tareas y la notificación de la evaluación. </a:t>
            </a:r>
          </a:p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 realizarán Foros, Trabajos grupales a distancia, utilizando otras vías como el correo electrónico y </a:t>
            </a:r>
            <a:r>
              <a:rPr lang="es-ES" sz="20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whatsapp</a:t>
            </a:r>
            <a:r>
              <a:rPr lang="es-ES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para facilitar el aprendizaje individual y colectivo , así como la comunicación entre alumnos y profesores</a:t>
            </a:r>
            <a:endParaRPr 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5500" y="1439617"/>
            <a:ext cx="10821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Incluye las evaluaciones frecuentes y parciales, mediante la disciplina en la entrega y la participación en la Plataforma Educativa, el desempeño individual y grupal, la calidad de los resultados mostrados en la ejecución de las tareas orientadas, el cumplimiento del estudio independiente, entre otros.</a:t>
            </a:r>
          </a:p>
          <a:p>
            <a:pPr>
              <a:spcAft>
                <a:spcPts val="0"/>
              </a:spcAft>
            </a:pPr>
            <a:endParaRPr lang="es-ES" sz="2000" kern="0" dirty="0" smtClean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Final del diplomado consiste en la </a:t>
            </a:r>
            <a:r>
              <a:rPr lang="es-ES" sz="2000" kern="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defensa de </a:t>
            </a: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sz="2000" b="1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Trabajo Final</a:t>
            </a: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donde los estudiantes aplicarán los conocimientos y habilidades incorporados, al estudio y análisis de una deficiencia en la </a:t>
            </a:r>
            <a:r>
              <a:rPr lang="es-ES" sz="2000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estión del capital </a:t>
            </a:r>
            <a:r>
              <a:rPr lang="es-ES" sz="2000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umano, </a:t>
            </a:r>
            <a:r>
              <a:rPr lang="es-ES" sz="2000" kern="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resultante </a:t>
            </a:r>
            <a:r>
              <a:rPr lang="es-ES" sz="2000" kern="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del diagnóstico estratégico del Sistema de Gestión </a:t>
            </a:r>
            <a:r>
              <a:rPr lang="es-ES" sz="2000" kern="0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S" sz="2000" kern="0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propuesta de solución aplicable a su organización.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55500" y="885235"/>
            <a:ext cx="5343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800" b="1" kern="8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 de evaluación: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4579"/>
            <a:ext cx="12192000" cy="7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7" y="4413511"/>
            <a:ext cx="2577150" cy="197685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55500" y="4451374"/>
            <a:ext cx="6347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El Comité Académico del Diplomado designará los Tribunales para el proceso de defensa del trabajo final, el que transcurrirá </a:t>
            </a:r>
            <a:r>
              <a:rPr lang="es-ES" sz="20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presencial o a distancia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a 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través de la Plataforma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Educativa, </a:t>
            </a:r>
            <a:r>
              <a:rPr lang="es-ES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el correo </a:t>
            </a:r>
            <a:r>
              <a:rPr lang="es-ES" sz="2000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electrónico u otro medio que pueda considerarse pertinente.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1778</Words>
  <Application>Microsoft Office PowerPoint</Application>
  <PresentationFormat>Panorámica</PresentationFormat>
  <Paragraphs>120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Tahoma</vt:lpstr>
      <vt:lpstr>Times New Roman</vt:lpstr>
      <vt:lpstr>Vladimir Script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Dolores Díaz Tenorio</dc:creator>
  <cp:lastModifiedBy>Esther</cp:lastModifiedBy>
  <cp:revision>133</cp:revision>
  <dcterms:created xsi:type="dcterms:W3CDTF">2018-02-08T18:50:59Z</dcterms:created>
  <dcterms:modified xsi:type="dcterms:W3CDTF">2024-01-10T04:01:47Z</dcterms:modified>
</cp:coreProperties>
</file>